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74" r:id="rId4"/>
    <p:sldId id="266" r:id="rId5"/>
    <p:sldId id="267" r:id="rId6"/>
    <p:sldId id="268" r:id="rId7"/>
    <p:sldId id="269" r:id="rId8"/>
    <p:sldId id="271" r:id="rId9"/>
    <p:sldId id="276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AE2DB1"/>
    <a:srgbClr val="6600CC"/>
    <a:srgbClr val="6600FF"/>
    <a:srgbClr val="660066"/>
    <a:srgbClr val="FF3131"/>
    <a:srgbClr val="FF66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7" autoAdjust="0"/>
    <p:restoredTop sz="94660"/>
  </p:normalViewPr>
  <p:slideViewPr>
    <p:cSldViewPr>
      <p:cViewPr varScale="1">
        <p:scale>
          <a:sx n="74" d="100"/>
          <a:sy n="74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75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0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5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1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3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41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8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37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79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0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9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5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3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6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4094-ED3F-41DB-A0F1-351F27F960A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54E3-5E3F-4228-83A7-36E46FBF1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7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4094-ED3F-41DB-A0F1-351F27F960A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54E3-5E3F-4228-83A7-36E46FBF1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8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4094-ED3F-41DB-A0F1-351F27F960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54E3-5E3F-4228-83A7-36E46FBF1B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3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26704" t="5834" r="20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0999" y="1295400"/>
            <a:ext cx="4953001" cy="1828800"/>
          </a:xfrm>
          <a:prstGeom prst="rect">
            <a:avLst/>
          </a:prstGeom>
          <a:gradFill>
            <a:gsLst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476829"/>
            <a:ext cx="4419600" cy="14187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76200"/>
            <a:ext cx="5105400" cy="28681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apyrus" panose="03070502060502030205" pitchFamily="66" charset="0"/>
              </a:rPr>
              <a:t>Sandia Lakes</a:t>
            </a:r>
            <a:br>
              <a:rPr lang="en-US" dirty="0" smtClean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US" dirty="0" smtClean="0">
                <a:solidFill>
                  <a:schemeClr val="bg1"/>
                </a:solidFill>
                <a:latin typeface="Papyrus" panose="03070502060502030205" pitchFamily="66" charset="0"/>
              </a:rPr>
              <a:t>PAVILION</a:t>
            </a:r>
            <a:endParaRPr lang="en-US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06164"/>
            <a:ext cx="5334000" cy="4892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i="1" dirty="0" smtClean="0">
                <a:solidFill>
                  <a:schemeClr val="bg1"/>
                </a:solidFill>
              </a:rPr>
              <a:t>Make your event special at…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AE2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6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" t="-10563" r="826" b="23565"/>
          <a:stretch/>
        </p:blipFill>
        <p:spPr>
          <a:xfrm>
            <a:off x="-152400" y="4197040"/>
            <a:ext cx="9296400" cy="26886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6419" y="0"/>
            <a:ext cx="8707581" cy="1042988"/>
          </a:xfrm>
          <a:prstGeom prst="rect">
            <a:avLst/>
          </a:prstGeom>
          <a:gradFill>
            <a:gsLst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4128" y="1295400"/>
            <a:ext cx="4161814" cy="3165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PRIVATE LAKE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SPECTACULAR VIEWS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CEREMONY AND RECEPTION FOR UP TO 250 GUESTS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COVERED PAVILION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COMMERCIAL KITCHEN 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14, 6’ TABLES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2 BUILT IN COMMERCIAL BARBEQUE GRILLS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FREE PARKING 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ONE HOUR WEDDING REHEARSAL (based on time availability)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FREE SHUTTLE FROM SANDIA RESORT FOR RESORT GUESTS</a:t>
            </a:r>
          </a:p>
          <a:p>
            <a:pPr algn="l">
              <a:lnSpc>
                <a:spcPct val="100000"/>
              </a:lnSpc>
            </a:pPr>
            <a:endParaRPr lang="en-US" sz="1400" dirty="0" smtClean="0">
              <a:solidFill>
                <a:prstClr val="black"/>
              </a:solidFill>
            </a:endParaRPr>
          </a:p>
          <a:p>
            <a:pPr algn="l">
              <a:lnSpc>
                <a:spcPct val="100000"/>
              </a:lnSpc>
            </a:pP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3843" y="1295400"/>
            <a:ext cx="407535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Additional FEE Options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150 </a:t>
            </a:r>
            <a:r>
              <a:rPr lang="en-US" sz="1400" dirty="0">
                <a:solidFill>
                  <a:prstClr val="black"/>
                </a:solidFill>
              </a:rPr>
              <a:t>WHITE CEREMONY </a:t>
            </a:r>
            <a:r>
              <a:rPr lang="en-US" sz="1400" dirty="0" smtClean="0">
                <a:solidFill>
                  <a:prstClr val="black"/>
                </a:solidFill>
              </a:rPr>
              <a:t>RENTAL CHAIRS</a:t>
            </a:r>
            <a:endParaRPr lang="en-US" sz="14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LIVE </a:t>
            </a:r>
            <a:r>
              <a:rPr lang="en-US" sz="1400" dirty="0">
                <a:solidFill>
                  <a:prstClr val="black"/>
                </a:solidFill>
              </a:rPr>
              <a:t>BANDS AND/OR DJ’S ALLOWED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black"/>
                </a:solidFill>
              </a:rPr>
              <a:t>PRIVATE CATERING ALLOWED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BAR OPTIONS AVAILABLE PLEASE INQUIRE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724400"/>
            <a:ext cx="1310754" cy="4206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Papyrus" panose="03070502060502030205" pitchFamily="66" charset="0"/>
              </a:rPr>
              <a:t>     </a:t>
            </a:r>
            <a:endParaRPr lang="en-US" sz="3200" dirty="0">
              <a:solidFill>
                <a:prstClr val="white"/>
              </a:solidFill>
              <a:latin typeface="Papyrus" panose="03070502060502030205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419" y="334971"/>
            <a:ext cx="382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Papyrus" panose="03070502060502030205" pitchFamily="66" charset="0"/>
              </a:rPr>
              <a:t>FEATURES:</a:t>
            </a:r>
            <a:endParaRPr lang="en-US" sz="2400" dirty="0">
              <a:solidFill>
                <a:prstClr val="white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7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7709" y="1852333"/>
            <a:ext cx="9171709" cy="1042988"/>
          </a:xfrm>
          <a:prstGeom prst="rect">
            <a:avLst/>
          </a:prstGeom>
          <a:gradFill>
            <a:gsLst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AE2DB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-5"/>
            <a:ext cx="9171712" cy="32216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3855" y="2039369"/>
            <a:ext cx="9144000" cy="69801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62" y="1047561"/>
            <a:ext cx="5546638" cy="3696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70" y="1798637"/>
            <a:ext cx="7143005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WEDDINGS</a:t>
            </a:r>
            <a:endParaRPr lang="en-US" sz="2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87" y="4594725"/>
            <a:ext cx="2728588" cy="1943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2" y="4622823"/>
            <a:ext cx="3068923" cy="2045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72" y="3772763"/>
            <a:ext cx="1295955" cy="1943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23" y="4228267"/>
            <a:ext cx="1295400" cy="1943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98" y="141010"/>
            <a:ext cx="1346352" cy="2019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0" y="6169134"/>
            <a:ext cx="1310754" cy="4206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2971800"/>
            <a:ext cx="3123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breathtaking backdrop</a:t>
            </a:r>
            <a:r>
              <a:rPr lang="en-US" dirty="0"/>
              <a:t> </a:t>
            </a:r>
            <a:r>
              <a:rPr lang="en-US" dirty="0" smtClean="0"/>
              <a:t>makes our pavilion the perfect setting for your keepsake photos and memories that will last a lifetime.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4168"/>
            <a:ext cx="9144000" cy="1042988"/>
          </a:xfrm>
          <a:prstGeom prst="rect">
            <a:avLst/>
          </a:prstGeom>
          <a:gradFill>
            <a:gsLst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" t="-10563" r="826" b="23565"/>
          <a:stretch/>
        </p:blipFill>
        <p:spPr>
          <a:xfrm>
            <a:off x="-152400" y="4197040"/>
            <a:ext cx="9296400" cy="2688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1" y="1491583"/>
            <a:ext cx="3748001" cy="281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61" y="2674646"/>
            <a:ext cx="3352800" cy="2399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90130"/>
            <a:ext cx="1311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1" y="4010767"/>
            <a:ext cx="350901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62" y="3232612"/>
            <a:ext cx="2286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0" y="332611"/>
            <a:ext cx="9144000" cy="69801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4595" y="57141"/>
            <a:ext cx="7143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FAMILY REUNIONS</a:t>
            </a:r>
            <a:endParaRPr lang="en-US" sz="2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597736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it a special party for the family with all the space and outdoor fun for everyone.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1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848581"/>
            <a:ext cx="9157915" cy="1421899"/>
          </a:xfrm>
          <a:prstGeom prst="rect">
            <a:avLst/>
          </a:prstGeom>
          <a:gradFill>
            <a:gsLst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3" y="1993011"/>
            <a:ext cx="9144793" cy="11476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7831" y="-19001"/>
            <a:ext cx="9199661" cy="2731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993011"/>
            <a:ext cx="3698134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COMPANY PICNICS</a:t>
            </a:r>
            <a:endParaRPr lang="en-US" sz="2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5" b="24121"/>
          <a:stretch/>
        </p:blipFill>
        <p:spPr>
          <a:xfrm>
            <a:off x="1049412" y="776775"/>
            <a:ext cx="4665022" cy="2932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7" y="357236"/>
            <a:ext cx="2212848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95" y="3149852"/>
            <a:ext cx="2032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0542" y="2157413"/>
            <a:ext cx="2290156" cy="128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10" y="5795527"/>
            <a:ext cx="1311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3" y="3740870"/>
            <a:ext cx="18288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71" y="4977715"/>
            <a:ext cx="2032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90" y="3782697"/>
            <a:ext cx="2054906" cy="273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493217" y="3891374"/>
            <a:ext cx="2295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Throw a unique party for your company.  Sandia Lakes is perfect for the entire family.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52400"/>
            <a:ext cx="9144000" cy="1042988"/>
          </a:xfrm>
          <a:prstGeom prst="rect">
            <a:avLst/>
          </a:prstGeom>
          <a:gradFill>
            <a:gsLst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661" y="4132852"/>
            <a:ext cx="9199661" cy="2725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73" y="1334918"/>
            <a:ext cx="4714127" cy="3535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2" r="1553"/>
          <a:stretch/>
        </p:blipFill>
        <p:spPr>
          <a:xfrm>
            <a:off x="2084085" y="3582279"/>
            <a:ext cx="2579050" cy="2178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13021" r="17657" b="19272"/>
          <a:stretch/>
        </p:blipFill>
        <p:spPr>
          <a:xfrm rot="21300956">
            <a:off x="477192" y="2684527"/>
            <a:ext cx="19050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r="-206" b="-2016"/>
          <a:stretch/>
        </p:blipFill>
        <p:spPr>
          <a:xfrm rot="5400000">
            <a:off x="5822407" y="2434250"/>
            <a:ext cx="3048000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83492" y="3864240"/>
            <a:ext cx="2223762" cy="2963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8790" y="304800"/>
            <a:ext cx="9144793" cy="6950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8143"/>
            <a:ext cx="8229600" cy="143825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HOLIDAYS &amp; GATHERING</a:t>
            </a:r>
            <a:r>
              <a:rPr lang="en-US" sz="3200" dirty="0" smtClean="0">
                <a:solidFill>
                  <a:schemeClr val="bg1"/>
                </a:solidFill>
                <a:latin typeface="Papyrus" panose="03070502060502030205" pitchFamily="66" charset="0"/>
              </a:rPr>
              <a:t>S</a:t>
            </a:r>
            <a:br>
              <a:rPr lang="en-US" sz="3200" dirty="0" smtClean="0">
                <a:solidFill>
                  <a:schemeClr val="bg1"/>
                </a:solidFill>
                <a:latin typeface="Papyrus" panose="03070502060502030205" pitchFamily="66" charset="0"/>
              </a:rPr>
            </a:br>
            <a:endParaRPr lang="en-US" sz="32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87540" y="5285096"/>
            <a:ext cx="1310754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52412"/>
            <a:ext cx="9144000" cy="1042988"/>
          </a:xfrm>
          <a:prstGeom prst="rect">
            <a:avLst/>
          </a:prstGeom>
          <a:gradFill>
            <a:gsLst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039" y="370069"/>
            <a:ext cx="9254530" cy="804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MAIN PAVILION PRICING</a:t>
            </a:r>
            <a:endParaRPr lang="en-US" sz="2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914400" y="1676400"/>
            <a:ext cx="7787754" cy="495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1600" b="1" u="sng" dirty="0" smtClean="0"/>
              <a:t>Summer Full Day Rates		                9:00am – 7:00pm		                      7:00pm – 10:00pm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Up to 150 Guests 		$1,150.00			$100.00 PER HOUR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151 to 200 Guests		$1,250.00			$100.00 PER HOUR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201 to 250 Guests		$1,350.00			$100.00 PER HOUR</a:t>
            </a:r>
          </a:p>
          <a:p>
            <a:pPr marL="0" indent="0">
              <a:buFont typeface="Wingdings 2"/>
              <a:buNone/>
            </a:pPr>
            <a:r>
              <a:rPr lang="en-US" sz="1600" b="1" u="sng" dirty="0" smtClean="0"/>
              <a:t>Summer Hourly Rate </a:t>
            </a:r>
            <a:r>
              <a:rPr lang="en-US" sz="1600" b="1" i="1" u="sng" dirty="0" smtClean="0"/>
              <a:t>(4 hour min)	                </a:t>
            </a:r>
            <a:r>
              <a:rPr lang="en-US" sz="1600" b="1" u="sng" dirty="0"/>
              <a:t>9</a:t>
            </a:r>
            <a:r>
              <a:rPr lang="en-US" sz="1600" b="1" u="sng" dirty="0" smtClean="0"/>
              <a:t>:00 am – 7:00pm</a:t>
            </a:r>
            <a:r>
              <a:rPr lang="en-US" sz="1600" b="1" i="1" u="sng" dirty="0" smtClean="0"/>
              <a:t>		                      </a:t>
            </a:r>
            <a:r>
              <a:rPr lang="en-US" sz="1600" b="1" u="sng" dirty="0" smtClean="0"/>
              <a:t>7:00pm – 10:00pm</a:t>
            </a:r>
            <a:endParaRPr lang="en-US" sz="1600" b="1" i="1" u="sng" dirty="0" smtClean="0"/>
          </a:p>
          <a:p>
            <a:pPr marL="0" indent="0">
              <a:buFont typeface="Wingdings 2"/>
              <a:buNone/>
            </a:pPr>
            <a:r>
              <a:rPr lang="en-US" sz="1600" dirty="0" smtClean="0"/>
              <a:t>Up to 150 Guests		$175.00		 	$175.00 PER HOUR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151 to 200 Guests		$200.00			$175.00 PER HOUR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201 to 250 Guests		$250.00			$175.00 PER HOUR</a:t>
            </a:r>
          </a:p>
          <a:p>
            <a:pPr marL="0" indent="0">
              <a:buNone/>
            </a:pPr>
            <a:r>
              <a:rPr lang="en-US" sz="1600" b="1" u="sng" dirty="0"/>
              <a:t>Winter Full Day Rate</a:t>
            </a:r>
            <a:r>
              <a:rPr lang="en-US" sz="1600" b="1" u="sng" dirty="0">
                <a:solidFill>
                  <a:srgbClr val="9900CC"/>
                </a:solidFill>
              </a:rPr>
              <a:t>  </a:t>
            </a:r>
            <a:r>
              <a:rPr lang="en-US" sz="1400" b="1" u="sng" dirty="0">
                <a:solidFill>
                  <a:srgbClr val="9900CC"/>
                </a:solidFill>
              </a:rPr>
              <a:t>October </a:t>
            </a:r>
            <a:r>
              <a:rPr lang="en-US" sz="1400" b="1" u="sng" dirty="0" smtClean="0">
                <a:solidFill>
                  <a:srgbClr val="9900CC"/>
                </a:solidFill>
              </a:rPr>
              <a:t>1st </a:t>
            </a:r>
            <a:r>
              <a:rPr lang="en-US" sz="1400" b="1" u="sng" dirty="0">
                <a:solidFill>
                  <a:srgbClr val="9900CC"/>
                </a:solidFill>
              </a:rPr>
              <a:t>Thru April 1</a:t>
            </a:r>
            <a:r>
              <a:rPr lang="en-US" sz="1400" b="1" u="sng" baseline="30000" dirty="0">
                <a:solidFill>
                  <a:srgbClr val="9900CC"/>
                </a:solidFill>
              </a:rPr>
              <a:t>st</a:t>
            </a:r>
            <a:r>
              <a:rPr lang="en-US" sz="1400" b="1" u="sng" dirty="0"/>
              <a:t>           </a:t>
            </a:r>
            <a:r>
              <a:rPr lang="en-US" sz="1600" b="1" u="sng" dirty="0"/>
              <a:t>9:00 am – 5:00pm                                                     </a:t>
            </a:r>
            <a:r>
              <a:rPr lang="en-US" sz="1600" b="1" u="sng" dirty="0" err="1"/>
              <a:t>5:00pm</a:t>
            </a:r>
            <a:r>
              <a:rPr lang="en-US" sz="1600" b="1" u="sng" dirty="0"/>
              <a:t> – 7:00pm</a:t>
            </a:r>
          </a:p>
          <a:p>
            <a:pPr marL="0" indent="0">
              <a:buNone/>
            </a:pPr>
            <a:r>
              <a:rPr lang="en-US" sz="1600" dirty="0"/>
              <a:t>Up to 150 Guests		$</a:t>
            </a:r>
            <a:r>
              <a:rPr lang="en-US" sz="1600" dirty="0" smtClean="0"/>
              <a:t>950.00</a:t>
            </a:r>
            <a:r>
              <a:rPr lang="en-US" sz="1600" dirty="0"/>
              <a:t>			</a:t>
            </a:r>
            <a:r>
              <a:rPr lang="en-US" sz="1600" dirty="0" smtClean="0"/>
              <a:t>$150.00 </a:t>
            </a:r>
            <a:r>
              <a:rPr lang="en-US" sz="1600" dirty="0"/>
              <a:t>PER HOUR	</a:t>
            </a:r>
          </a:p>
          <a:p>
            <a:pPr marL="0" indent="0">
              <a:buNone/>
            </a:pPr>
            <a:r>
              <a:rPr lang="en-US" sz="1600" dirty="0"/>
              <a:t>151 to 200 Guests		</a:t>
            </a:r>
            <a:r>
              <a:rPr lang="en-US" sz="1600" dirty="0" smtClean="0"/>
              <a:t>$1000.00</a:t>
            </a:r>
            <a:r>
              <a:rPr lang="en-US" sz="1600" dirty="0"/>
              <a:t>			</a:t>
            </a:r>
            <a:r>
              <a:rPr lang="en-US" sz="1600" dirty="0" smtClean="0"/>
              <a:t>$150.00 </a:t>
            </a:r>
            <a:r>
              <a:rPr lang="en-US" sz="1600" dirty="0"/>
              <a:t>PER HOUR	</a:t>
            </a:r>
          </a:p>
          <a:p>
            <a:pPr marL="0" indent="0">
              <a:buNone/>
            </a:pPr>
            <a:r>
              <a:rPr lang="en-US" sz="1600" dirty="0"/>
              <a:t>201 to 250 Guests		</a:t>
            </a:r>
            <a:r>
              <a:rPr lang="en-US" sz="1600" dirty="0" smtClean="0"/>
              <a:t>$1075.00 </a:t>
            </a:r>
            <a:r>
              <a:rPr lang="en-US" sz="1600" dirty="0"/>
              <a:t>			</a:t>
            </a:r>
            <a:r>
              <a:rPr lang="en-US" sz="1600" dirty="0" smtClean="0"/>
              <a:t>$150.00 </a:t>
            </a:r>
            <a:r>
              <a:rPr lang="en-US" sz="1600" dirty="0"/>
              <a:t>PER HOUR	</a:t>
            </a:r>
            <a:endParaRPr lang="en-US" sz="1600" b="1" u="sng" dirty="0"/>
          </a:p>
          <a:p>
            <a:pPr marL="0" indent="0">
              <a:buNone/>
            </a:pPr>
            <a:r>
              <a:rPr lang="en-US" sz="1600" b="1" u="sng" dirty="0" smtClean="0"/>
              <a:t>Winter Hourly Rate</a:t>
            </a:r>
            <a:r>
              <a:rPr lang="en-US" sz="1600" b="1" u="sng" dirty="0" smtClean="0">
                <a:solidFill>
                  <a:srgbClr val="9900CC"/>
                </a:solidFill>
              </a:rPr>
              <a:t>  </a:t>
            </a:r>
            <a:r>
              <a:rPr lang="en-US" sz="1400" b="1" u="sng" dirty="0" smtClean="0">
                <a:solidFill>
                  <a:srgbClr val="9900CC"/>
                </a:solidFill>
              </a:rPr>
              <a:t>October 1st Thru April 1</a:t>
            </a:r>
            <a:r>
              <a:rPr lang="en-US" sz="1400" b="1" u="sng" baseline="30000" dirty="0" smtClean="0">
                <a:solidFill>
                  <a:srgbClr val="9900CC"/>
                </a:solidFill>
              </a:rPr>
              <a:t>st</a:t>
            </a:r>
            <a:r>
              <a:rPr lang="en-US" sz="1400" b="1" u="sng" dirty="0" smtClean="0"/>
              <a:t>           </a:t>
            </a:r>
            <a:r>
              <a:rPr lang="en-US" sz="1600" b="1" u="sng" dirty="0" smtClean="0"/>
              <a:t>9:00 am – 5:00pm                                                     </a:t>
            </a:r>
            <a:r>
              <a:rPr lang="en-US" sz="1600" b="1" u="sng" dirty="0" err="1" smtClean="0"/>
              <a:t>5:00pm</a:t>
            </a:r>
            <a:r>
              <a:rPr lang="en-US" sz="1600" b="1" u="sng" dirty="0" smtClean="0"/>
              <a:t> – 7:00pm</a:t>
            </a:r>
          </a:p>
          <a:p>
            <a:pPr marL="0" indent="0">
              <a:buNone/>
            </a:pPr>
            <a:r>
              <a:rPr lang="en-US" sz="1600" dirty="0" smtClean="0"/>
              <a:t>Up to 150 Guests		$150.00			$175.00 PER HOUR	</a:t>
            </a:r>
          </a:p>
          <a:p>
            <a:pPr marL="0" indent="0">
              <a:buNone/>
            </a:pPr>
            <a:r>
              <a:rPr lang="en-US" sz="1600" dirty="0" smtClean="0"/>
              <a:t>151 to 200 Guests		$175.00			$175.00 PER HOUR	</a:t>
            </a:r>
          </a:p>
          <a:p>
            <a:pPr marL="0" indent="0">
              <a:buNone/>
            </a:pPr>
            <a:r>
              <a:rPr lang="en-US" sz="1600" dirty="0" smtClean="0"/>
              <a:t>201 to 250 Guests		$200.00 			$200.00 PER HOUR	</a:t>
            </a:r>
            <a:endParaRPr lang="en-US" sz="1600" b="1" u="sng" dirty="0" smtClean="0"/>
          </a:p>
          <a:p>
            <a:pPr marL="0" indent="0">
              <a:buFont typeface="Wingdings 2"/>
              <a:buNone/>
            </a:pPr>
            <a:r>
              <a:rPr lang="en-US" sz="1600" b="1" dirty="0" smtClean="0"/>
              <a:t>Ceremony garden chairs (150)                        $225.00</a:t>
            </a:r>
          </a:p>
          <a:p>
            <a:pPr marL="0" indent="0">
              <a:buFont typeface="Wingdings 2"/>
              <a:buNone/>
            </a:pPr>
            <a:r>
              <a:rPr lang="en-US" sz="1600" b="1" dirty="0" smtClean="0"/>
              <a:t>Rehearsals (1 hour) are based on time availability we do not guarantee use of Pavilion for rehearsals.</a:t>
            </a:r>
            <a:endParaRPr lang="en-US" sz="1600" b="1" dirty="0"/>
          </a:p>
          <a:p>
            <a:pPr marL="0" indent="0">
              <a:buFont typeface="Wingdings 2"/>
              <a:buNone/>
            </a:pPr>
            <a:r>
              <a:rPr lang="en-US" sz="1200" dirty="0" smtClean="0"/>
              <a:t>*Check in and out times include your set up and clean up time.  </a:t>
            </a:r>
            <a:endParaRPr lang="en-US" sz="1300" dirty="0" smtClean="0"/>
          </a:p>
          <a:p>
            <a:pPr marL="0" indent="0">
              <a:lnSpc>
                <a:spcPct val="110000"/>
              </a:lnSpc>
              <a:buFont typeface="Wingdings 2"/>
              <a:buNone/>
            </a:pPr>
            <a:r>
              <a:rPr lang="en-US" sz="1200" dirty="0" smtClean="0"/>
              <a:t>**Prices do not include tax.</a:t>
            </a:r>
          </a:p>
          <a:p>
            <a:pPr marL="0" indent="0">
              <a:lnSpc>
                <a:spcPct val="110000"/>
              </a:lnSpc>
              <a:buFont typeface="Wingdings 2"/>
              <a:buNone/>
            </a:pPr>
            <a:r>
              <a:rPr lang="en-US" sz="1200" dirty="0" smtClean="0"/>
              <a:t>***Fishing permits are sold separately. Please inquire on permit pricing.</a:t>
            </a:r>
          </a:p>
          <a:p>
            <a:pPr marL="0" indent="0">
              <a:lnSpc>
                <a:spcPct val="110000"/>
              </a:lnSpc>
              <a:buFont typeface="Wingdings 2"/>
              <a:buNone/>
            </a:pPr>
            <a:r>
              <a:rPr lang="en-US" sz="1200" b="1" dirty="0" smtClean="0">
                <a:solidFill>
                  <a:srgbClr val="AE2DB1"/>
                </a:solidFill>
              </a:rPr>
              <a:t>Prices effective January 2020</a:t>
            </a:r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067424"/>
            <a:ext cx="1310754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52412"/>
            <a:ext cx="9144000" cy="1042988"/>
          </a:xfrm>
          <a:prstGeom prst="rect">
            <a:avLst/>
          </a:prstGeom>
          <a:gradFill>
            <a:gsLst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039" y="370069"/>
            <a:ext cx="9254530" cy="804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PARTY  PAVILION</a:t>
            </a:r>
            <a:endParaRPr lang="en-US" sz="2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56146" y="1595620"/>
            <a:ext cx="8206854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1400" b="1" u="sng" dirty="0" smtClean="0"/>
              <a:t>Full Day Rate     </a:t>
            </a:r>
            <a:r>
              <a:rPr lang="en-US" sz="1400" b="1" u="sng" dirty="0" smtClean="0"/>
              <a:t>     400.00</a:t>
            </a:r>
            <a:endParaRPr lang="en-US" sz="1400" b="1" u="sng" dirty="0" smtClean="0"/>
          </a:p>
          <a:p>
            <a:pPr marL="0" indent="0">
              <a:buFont typeface="Wingdings 2"/>
              <a:buNone/>
            </a:pPr>
            <a:r>
              <a:rPr lang="en-US" sz="1400" dirty="0" smtClean="0"/>
              <a:t>			</a:t>
            </a:r>
          </a:p>
          <a:p>
            <a:pPr marL="0" indent="0" algn="ctr">
              <a:buFont typeface="Wingdings 2"/>
              <a:buNone/>
            </a:pPr>
            <a:r>
              <a:rPr lang="en-US" sz="1600" b="1" dirty="0" smtClean="0">
                <a:solidFill>
                  <a:srgbClr val="AE2DB1"/>
                </a:solidFill>
              </a:rPr>
              <a:t> SANDIA LAKES PARTY PAVILION IS A GREAT SPACE FOR YOUR FAMILY REUNION, BIRTHDAY PARTIES, COMPANY COOK-OUTS OR SUMMER </a:t>
            </a:r>
            <a:r>
              <a:rPr lang="en-US" sz="1600" b="1" dirty="0" smtClean="0">
                <a:solidFill>
                  <a:srgbClr val="AE2DB1"/>
                </a:solidFill>
              </a:rPr>
              <a:t>GATHERINGS </a:t>
            </a:r>
            <a:endParaRPr lang="en-US" sz="1600" b="1" dirty="0">
              <a:solidFill>
                <a:srgbClr val="AE2DB1"/>
              </a:solidFill>
            </a:endParaRPr>
          </a:p>
          <a:p>
            <a:pPr marL="0" indent="0">
              <a:buFont typeface="Wingdings 2"/>
              <a:buNone/>
            </a:pPr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1600" dirty="0"/>
              <a:t>	</a:t>
            </a:r>
            <a:endParaRPr lang="en-US" sz="1600" b="1" u="sng" dirty="0" smtClean="0"/>
          </a:p>
          <a:p>
            <a:pPr marL="0" indent="0">
              <a:buFont typeface="Wingdings 2"/>
              <a:buNone/>
            </a:pPr>
            <a:r>
              <a:rPr lang="en-US" sz="1600" b="1" dirty="0" smtClean="0"/>
              <a:t>PARTY PAVILION COMES EQUIPPED WITH ELECTRICITY, 6 -6’ PICNIC TABLES AND A GAS GRILL.</a:t>
            </a:r>
          </a:p>
          <a:p>
            <a:pPr marL="0" indent="0">
              <a:buFont typeface="Wingdings 2"/>
              <a:buNone/>
            </a:pPr>
            <a:r>
              <a:rPr lang="en-US" sz="1600" b="1" dirty="0" smtClean="0"/>
              <a:t>PARKING AREA, RESTROOMS, HORSESHOE PIT AND PLAYGROUND INCLUDED.  PLEASE REMEMBER ALL ALCOHOL MUST BE PURCHASED IN OUR STORE, </a:t>
            </a:r>
            <a:r>
              <a:rPr lang="en-US" sz="1600" b="1" u="sng" dirty="0" smtClean="0"/>
              <a:t>NO OUTSIDE </a:t>
            </a:r>
            <a:r>
              <a:rPr lang="en-US" sz="1600" b="1" u="sng" dirty="0" smtClean="0"/>
              <a:t>ALCOHOL.</a:t>
            </a:r>
          </a:p>
          <a:p>
            <a:pPr marL="0" indent="0">
              <a:buFont typeface="Wingdings 2"/>
              <a:buNone/>
            </a:pPr>
            <a:r>
              <a:rPr lang="en-US" sz="1600" b="1" u="sng" dirty="0" smtClean="0"/>
              <a:t>Pricing is for 75 guests, please inquire about pricing for additional guests.</a:t>
            </a:r>
          </a:p>
          <a:p>
            <a:pPr marL="0" indent="0">
              <a:buFont typeface="Wingdings 2"/>
              <a:buNone/>
            </a:pPr>
            <a:r>
              <a:rPr lang="en-US" sz="1600" b="1" u="sng" dirty="0" smtClean="0"/>
              <a:t>Full day rate is 9am-6pm (summer hours)</a:t>
            </a:r>
            <a:endParaRPr lang="en-US" sz="1600" b="1" dirty="0" smtClean="0"/>
          </a:p>
          <a:p>
            <a:pPr marL="0" indent="0">
              <a:buFont typeface="Wingdings 2"/>
              <a:buNone/>
            </a:pPr>
            <a:r>
              <a:rPr lang="en-US" sz="1600" b="1" dirty="0" smtClean="0"/>
              <a:t>A $200.00 DEPOSIT IS REQUIRED TO RESERVE A DATE FOR THE  PARTY PAVILION.</a:t>
            </a:r>
          </a:p>
          <a:p>
            <a:pPr marL="0" indent="0">
              <a:buFont typeface="Wingdings 2"/>
              <a:buNone/>
            </a:pPr>
            <a:r>
              <a:rPr lang="en-US" sz="1200" b="1" dirty="0" smtClean="0"/>
              <a:t>*Check in and out times include your set up and clean up time</a:t>
            </a:r>
            <a:r>
              <a:rPr lang="en-US" sz="1200" dirty="0" smtClean="0"/>
              <a:t>.  </a:t>
            </a:r>
            <a:endParaRPr lang="en-US" sz="1300" dirty="0" smtClean="0"/>
          </a:p>
          <a:p>
            <a:pPr marL="0" indent="0">
              <a:lnSpc>
                <a:spcPct val="110000"/>
              </a:lnSpc>
              <a:buFont typeface="Wingdings 2"/>
              <a:buNone/>
            </a:pPr>
            <a:r>
              <a:rPr lang="en-US" sz="1200" b="1" dirty="0" smtClean="0"/>
              <a:t>**Prices do not include tax.</a:t>
            </a:r>
          </a:p>
          <a:p>
            <a:pPr marL="0" indent="0">
              <a:lnSpc>
                <a:spcPct val="110000"/>
              </a:lnSpc>
              <a:buFont typeface="Wingdings 2"/>
              <a:buNone/>
            </a:pPr>
            <a:r>
              <a:rPr lang="en-US" sz="1200" b="1" dirty="0" smtClean="0"/>
              <a:t>***Fishing </a:t>
            </a:r>
            <a:r>
              <a:rPr lang="en-US" sz="1200" b="1" dirty="0" smtClean="0"/>
              <a:t>permits </a:t>
            </a:r>
            <a:r>
              <a:rPr lang="en-US" sz="1200" b="1" dirty="0" smtClean="0"/>
              <a:t>are sold separately. Please inquire on permit pricing</a:t>
            </a:r>
            <a:r>
              <a:rPr lang="en-US" sz="1200" b="1" dirty="0" smtClean="0"/>
              <a:t>.</a:t>
            </a:r>
          </a:p>
          <a:p>
            <a:pPr marL="0" indent="0">
              <a:lnSpc>
                <a:spcPct val="110000"/>
              </a:lnSpc>
              <a:buFont typeface="Wingdings 2"/>
              <a:buNone/>
            </a:pPr>
            <a:r>
              <a:rPr lang="en-US" sz="1200" b="1" dirty="0" smtClean="0"/>
              <a:t>***Please inquire pricing for additional guests</a:t>
            </a:r>
            <a:endParaRPr lang="en-US" sz="1200" b="1" dirty="0" smtClean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067424"/>
            <a:ext cx="1310754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874" y="1351834"/>
            <a:ext cx="9271322" cy="1905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6477000" cy="1452563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SANDIA LAKES ADULT BEVERAGES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3429000" cy="2209800"/>
          </a:xfrm>
          <a:effectLst/>
        </p:spPr>
        <p:txBody>
          <a:bodyPr>
            <a:noAutofit/>
          </a:bodyPr>
          <a:lstStyle/>
          <a:p>
            <a:pPr algn="l">
              <a:lnSpc>
                <a:spcPts val="1700"/>
              </a:lnSpc>
            </a:pPr>
            <a:r>
              <a:rPr lang="en-US" sz="1600" b="1" dirty="0" smtClean="0">
                <a:solidFill>
                  <a:srgbClr val="9900CC"/>
                </a:solidFill>
              </a:rPr>
              <a:t>GUESTS ARE NOT PERMITTED TO BRING ALCOHOLIC BEVERAGES ON TO SANDIA LAKES PROPERTY. </a:t>
            </a:r>
          </a:p>
          <a:p>
            <a:pPr>
              <a:lnSpc>
                <a:spcPts val="1700"/>
              </a:lnSpc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9900CC"/>
                </a:solidFill>
              </a:rPr>
              <a:t>SET-UP FEE FOR BAR 75.00</a:t>
            </a:r>
          </a:p>
          <a:p>
            <a:pPr>
              <a:lnSpc>
                <a:spcPts val="1700"/>
              </a:lnSpc>
            </a:pPr>
            <a:r>
              <a:rPr lang="en-US" sz="1600" b="1" dirty="0" smtClean="0"/>
              <a:t>PLEASE INQUIRE </a:t>
            </a:r>
          </a:p>
          <a:p>
            <a:pPr>
              <a:lnSpc>
                <a:spcPts val="1700"/>
              </a:lnSpc>
            </a:pPr>
            <a:r>
              <a:rPr lang="en-US" sz="1600" b="1" dirty="0" smtClean="0"/>
              <a:t>BEVERAGE MINIMUM REQUIRED</a:t>
            </a:r>
            <a:endParaRPr lang="en-US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638800"/>
            <a:ext cx="1539354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96400" cy="2104939"/>
          </a:xfrm>
          <a:prstGeom prst="rect">
            <a:avLst/>
          </a:prstGeom>
        </p:spPr>
      </p:pic>
      <p:pic>
        <p:nvPicPr>
          <p:cNvPr id="1026" name="Picture 2" descr="Image result for BEER AND WINE BAR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97937"/>
            <a:ext cx="2209800" cy="12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MARGAR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MARGARI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MARGARI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962400"/>
            <a:ext cx="609600" cy="8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9900CC"/>
                </a:solidFill>
              </a:rPr>
              <a:t>Please call 771-5190 to schedule your special event</a:t>
            </a:r>
            <a:endParaRPr lang="en-US" b="1" i="1" dirty="0">
              <a:solidFill>
                <a:srgbClr val="99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75" y="6019800"/>
            <a:ext cx="319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9900CC"/>
                </a:solidFill>
              </a:rPr>
              <a:t>A 350.00 BEVERAGE MINIMUM IS REQUIRED FOR SERVICE. IF MINIMUM IS NOT MET A 100.00 BARTENDER FEE WILL BE ADDED</a:t>
            </a:r>
            <a:endParaRPr lang="en-US" sz="1200" b="1" i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3742</TotalTime>
  <Words>217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Papyrus</vt:lpstr>
      <vt:lpstr>Wingdings 2</vt:lpstr>
      <vt:lpstr>Office Theme</vt:lpstr>
      <vt:lpstr>1_Office Theme</vt:lpstr>
      <vt:lpstr>Sandia Lakes PAVILION</vt:lpstr>
      <vt:lpstr>PowerPoint Presentation</vt:lpstr>
      <vt:lpstr>WEDDINGS</vt:lpstr>
      <vt:lpstr>PowerPoint Presentation</vt:lpstr>
      <vt:lpstr>COMPANY PICNICS</vt:lpstr>
      <vt:lpstr>HOLIDAYS &amp; GATHERINGS </vt:lpstr>
      <vt:lpstr> MAIN PAVILION PRICING</vt:lpstr>
      <vt:lpstr>PARTY  PAVILION</vt:lpstr>
      <vt:lpstr>SANDIA LAKES ADULT BEVERAGES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Sandia Lakes adult beverage</dc:title>
  <dc:creator>Cassandra Espinosa</dc:creator>
  <cp:lastModifiedBy>Michele Martinez</cp:lastModifiedBy>
  <cp:revision>157</cp:revision>
  <cp:lastPrinted>2019-09-11T14:31:49Z</cp:lastPrinted>
  <dcterms:created xsi:type="dcterms:W3CDTF">2016-01-03T17:14:43Z</dcterms:created>
  <dcterms:modified xsi:type="dcterms:W3CDTF">2019-09-11T14:41:58Z</dcterms:modified>
</cp:coreProperties>
</file>